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22"/>
  </p:handoutMasterIdLst>
  <p:sldIdLst>
    <p:sldId id="265" r:id="rId3"/>
    <p:sldId id="309" r:id="rId4"/>
    <p:sldId id="312" r:id="rId5"/>
    <p:sldId id="308" r:id="rId6"/>
    <p:sldId id="313" r:id="rId7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85634" autoAdjust="0"/>
  </p:normalViewPr>
  <p:slideViewPr>
    <p:cSldViewPr showGuides="1">
      <p:cViewPr>
        <p:scale>
          <a:sx n="69" d="100"/>
          <a:sy n="69" d="100"/>
        </p:scale>
        <p:origin x="-912" y="15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 title="Ocean Wave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155" indent="-224155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hyperlink" Target="http://www.theatlantic.com/infocus/2013/03/japan-earthquake-2-years-later-before-and-after/10046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Tsunami</a:t>
            </a:r>
            <a:endParaRPr lang="en-US" sz="8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Japan, 2011</a:t>
            </a:r>
            <a:endParaRPr lang="it-IT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3" y="152400"/>
            <a:ext cx="3657600" cy="2840038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Loss of Lives and Family Members</a:t>
            </a:r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 smtClean="0">
                <a:solidFill>
                  <a:srgbClr val="CCFFCC"/>
                </a:solidFill>
              </a:rPr>
            </a:b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979612" y="2286000"/>
            <a:ext cx="3886199" cy="2587625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least 11,232 people died, and 16,361 people went missing on 30 March 2011 (Tokyo National Police Agency).</a:t>
            </a:r>
            <a:endParaRPr lang="en-US" sz="2800" dirty="0"/>
          </a:p>
        </p:txBody>
      </p:sp>
      <p:pic>
        <p:nvPicPr>
          <p:cNvPr id="6" name="Picture 8" descr="RTR2K01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r="160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3" y="76200"/>
            <a:ext cx="3657600" cy="2840038"/>
          </a:xfrm>
        </p:spPr>
        <p:txBody>
          <a:bodyPr/>
          <a:lstStyle/>
          <a:p>
            <a:r>
              <a:rPr lang="en-US" dirty="0">
                <a:solidFill>
                  <a:srgbClr val="CCFFCC"/>
                </a:solidFill>
              </a:rPr>
              <a:t>D</a:t>
            </a:r>
            <a:r>
              <a:rPr lang="en-US" dirty="0" smtClean="0">
                <a:solidFill>
                  <a:srgbClr val="CCFFCC"/>
                </a:solidFill>
              </a:rPr>
              <a:t>amage to Houses and Roads</a:t>
            </a:r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 smtClean="0">
                <a:solidFill>
                  <a:srgbClr val="CCFFCC"/>
                </a:solidFill>
              </a:rPr>
            </a:b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3412" y="2286000"/>
            <a:ext cx="3657600" cy="2587625"/>
          </a:xfrm>
        </p:spPr>
        <p:txBody>
          <a:bodyPr/>
          <a:lstStyle/>
          <a:p>
            <a:r>
              <a:rPr lang="en-US" sz="2800" dirty="0" smtClean="0"/>
              <a:t>The estimated cost was up to S$300 billion dollars of damage </a:t>
            </a:r>
            <a:r>
              <a:rPr lang="en-GB" sz="2800" b="1" dirty="0"/>
              <a:t>(1 billion is 1000 million)</a:t>
            </a:r>
            <a:endParaRPr lang="en-GB" sz="2800" b="1" dirty="0"/>
          </a:p>
          <a:p>
            <a:endParaRPr lang="en-US" dirty="0"/>
          </a:p>
        </p:txBody>
      </p:sp>
      <p:pic>
        <p:nvPicPr>
          <p:cNvPr id="5" name="Picture 7" descr="RTR2JU39.jpg"/>
          <p:cNvPicPr>
            <a:picLocks noGrp="1" noChangeAspect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81" b="-66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3" y="55562"/>
            <a:ext cx="3657600" cy="2840038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Damaged Nuclear </a:t>
            </a:r>
            <a:r>
              <a:rPr lang="en-US" dirty="0">
                <a:solidFill>
                  <a:srgbClr val="CCFFCC"/>
                </a:solidFill>
              </a:rPr>
              <a:t>P</a:t>
            </a:r>
            <a:r>
              <a:rPr lang="en-US" dirty="0" smtClean="0">
                <a:solidFill>
                  <a:srgbClr val="CCFFCC"/>
                </a:solidFill>
              </a:rPr>
              <a:t>ower Station</a:t>
            </a:r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 smtClean="0">
                <a:solidFill>
                  <a:srgbClr val="CCFFCC"/>
                </a:solidFill>
              </a:rPr>
            </a:b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3412" y="2133600"/>
            <a:ext cx="4038599" cy="2587625"/>
          </a:xfrm>
        </p:spPr>
        <p:txBody>
          <a:bodyPr>
            <a:noAutofit/>
          </a:bodyPr>
          <a:lstStyle/>
          <a:p>
            <a:r>
              <a:rPr lang="en-GB" sz="2800" dirty="0"/>
              <a:t>A nuclear plant or power station is a place where nuclear energy is being produced and used to generate electricity.</a:t>
            </a:r>
            <a:endParaRPr lang="en-US" sz="2800" dirty="0"/>
          </a:p>
        </p:txBody>
      </p:sp>
      <p:pic>
        <p:nvPicPr>
          <p:cNvPr id="5" name="Picture 5" descr="RTR2K74M.jpg"/>
          <p:cNvPicPr>
            <a:picLocks noGrp="1" noChangeAspect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46" b="-17746"/>
          <a:stretch>
            <a:fillRect/>
          </a:stretch>
        </p:blipFill>
        <p:spPr bwMode="auto">
          <a:xfrm>
            <a:off x="6307138" y="806450"/>
            <a:ext cx="506095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3" y="0"/>
            <a:ext cx="3657600" cy="2840038"/>
          </a:xfrm>
        </p:spPr>
        <p:txBody>
          <a:bodyPr>
            <a:normAutofit fontScale="90000"/>
          </a:bodyPr>
          <a:lstStyle/>
          <a:p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>
                <a:solidFill>
                  <a:srgbClr val="CCFFCC"/>
                </a:solidFill>
              </a:rPr>
            </a:br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>
                <a:solidFill>
                  <a:srgbClr val="CCFFCC"/>
                </a:solidFill>
              </a:rPr>
            </a:br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>
                <a:solidFill>
                  <a:srgbClr val="CCFFCC"/>
                </a:solidFill>
              </a:rPr>
            </a:br>
            <a:r>
              <a:rPr lang="en-US" dirty="0" smtClean="0">
                <a:solidFill>
                  <a:srgbClr val="CCFFCC"/>
                </a:solidFill>
              </a:rPr>
              <a:t>               </a:t>
            </a:r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>
                <a:solidFill>
                  <a:srgbClr val="CCFFCC"/>
                </a:solidFill>
              </a:rPr>
            </a:br>
            <a:br>
              <a:rPr lang="en-US" dirty="0" smtClean="0">
                <a:solidFill>
                  <a:srgbClr val="CCFFCC"/>
                </a:solidFill>
              </a:rPr>
            </a:br>
            <a:r>
              <a:rPr lang="en-US" sz="4000" dirty="0" smtClean="0">
                <a:solidFill>
                  <a:srgbClr val="CCFFCC"/>
                </a:solidFill>
              </a:rPr>
              <a:t>Checking for Harmful Radiation</a:t>
            </a:r>
            <a:br>
              <a:rPr lang="en-US" sz="4000" dirty="0" smtClean="0">
                <a:solidFill>
                  <a:srgbClr val="CCFFCC"/>
                </a:solidFill>
              </a:rPr>
            </a:br>
            <a:br>
              <a:rPr lang="en-US" dirty="0">
                <a:solidFill>
                  <a:srgbClr val="CCFFCC"/>
                </a:solidFill>
              </a:rPr>
            </a:b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2" y="2514600"/>
            <a:ext cx="3657600" cy="25876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18,000 people living within 20km of the nuclear stations had to be moved away.</a:t>
            </a:r>
            <a:endParaRPr lang="en-US" sz="2800" dirty="0"/>
          </a:p>
        </p:txBody>
      </p:sp>
      <p:pic>
        <p:nvPicPr>
          <p:cNvPr id="5" name="Picture 8" descr="RTR2JT1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13" b="-135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3" y="0"/>
            <a:ext cx="3657600" cy="2840038"/>
          </a:xfrm>
        </p:spPr>
        <p:txBody>
          <a:bodyPr>
            <a:normAutofit fontScale="90000"/>
          </a:bodyPr>
          <a:lstStyle/>
          <a:p>
            <a:br>
              <a:rPr lang="en-US" dirty="0" smtClean="0">
                <a:solidFill>
                  <a:srgbClr val="CCFFCC"/>
                </a:solidFill>
              </a:rPr>
            </a:br>
            <a:r>
              <a:rPr lang="en-US" sz="4000" dirty="0" smtClean="0">
                <a:solidFill>
                  <a:srgbClr val="CCFFCC"/>
                </a:solidFill>
              </a:rPr>
              <a:t>Effects on Agriculture</a:t>
            </a:r>
            <a:br>
              <a:rPr lang="en-US" sz="4000" dirty="0" smtClean="0">
                <a:solidFill>
                  <a:srgbClr val="CCFFCC"/>
                </a:solidFill>
              </a:rPr>
            </a:br>
            <a:br>
              <a:rPr lang="en-US" dirty="0">
                <a:solidFill>
                  <a:srgbClr val="CCFFCC"/>
                </a:solidFill>
              </a:rPr>
            </a:br>
            <a:br>
              <a:rPr lang="en-US" dirty="0" smtClean="0">
                <a:solidFill>
                  <a:srgbClr val="CCFFCC"/>
                </a:solidFill>
              </a:rPr>
            </a:br>
            <a:br>
              <a:rPr lang="en-US" dirty="0">
                <a:solidFill>
                  <a:srgbClr val="CCFFCC"/>
                </a:solidFill>
              </a:rPr>
            </a:b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3412" y="1447800"/>
            <a:ext cx="4190999" cy="2587625"/>
          </a:xfrm>
        </p:spPr>
        <p:txBody>
          <a:bodyPr>
            <a:noAutofit/>
          </a:bodyPr>
          <a:lstStyle/>
          <a:p>
            <a:r>
              <a:rPr lang="en-US" sz="2800" dirty="0" smtClean="0"/>
              <a:t>Nuclear pollutants fell on grass, water and soil, so farmers had to make sure the food was not contaminated. </a:t>
            </a:r>
            <a:endParaRPr lang="en-US" sz="2800" dirty="0" smtClean="0"/>
          </a:p>
          <a:p>
            <a:r>
              <a:rPr lang="en-US" sz="2800" dirty="0" smtClean="0"/>
              <a:t>Here, a farmer is disposing contaminated milk.</a:t>
            </a:r>
            <a:endParaRPr lang="en-US" sz="2800" dirty="0"/>
          </a:p>
        </p:txBody>
      </p:sp>
      <p:pic>
        <p:nvPicPr>
          <p:cNvPr id="5" name="Picture Placeholder 4" descr="RTR2K9YD.jpg"/>
          <p:cNvPicPr>
            <a:picLocks noGrp="1" noChangeAspect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80" b="-262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Japan-Before &amp; After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9221790" cy="838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Bridge in </a:t>
            </a:r>
            <a:r>
              <a:rPr lang="en-US" sz="2800" dirty="0" err="1" smtClean="0">
                <a:solidFill>
                  <a:schemeClr val="tx1"/>
                </a:solidFill>
              </a:rPr>
              <a:t>Ishinomaki</a:t>
            </a:r>
            <a:r>
              <a:rPr lang="en-US" sz="2800" dirty="0" smtClean="0">
                <a:solidFill>
                  <a:schemeClr val="tx1"/>
                </a:solidFill>
              </a:rPr>
              <a:t>, Miyagi in 2011 and 2013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Screenshot 2014-05-24 23.02.45.png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r="19523"/>
          <a:stretch>
            <a:fillRect/>
          </a:stretch>
        </p:blipFill>
        <p:spPr/>
      </p:pic>
      <p:pic>
        <p:nvPicPr>
          <p:cNvPr id="13" name="Content Placeholder 12" descr="Screenshot 2014-05-24 23.03.04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r="1658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Japan-Before &amp; After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9069390" cy="838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Rusted vehicles and tsunami debris in 2011 and cleared space in 2013.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Screenshot 2014-05-24 23.06.51.png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r="5448"/>
          <a:stretch>
            <a:fillRect/>
          </a:stretch>
        </p:blipFill>
        <p:spPr/>
      </p:pic>
      <p:pic>
        <p:nvPicPr>
          <p:cNvPr id="8" name="Content Placeholder 7" descr="Screenshot 2014-05-24 23.07.07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r="523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Japan-Before &amp; After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9221790" cy="838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 sightseeing boat washed ashore by the tsunami in 2011 and the same house still in disrepair in 2013.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Screenshot 2014-05-24 23.15.24.png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95" b="-24395"/>
          <a:stretch>
            <a:fillRect/>
          </a:stretch>
        </p:blipFill>
        <p:spPr/>
      </p:pic>
      <p:pic>
        <p:nvPicPr>
          <p:cNvPr id="10" name="Content Placeholder 9" descr="Screenshot 2014-05-24 23.15.35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52" b="-2255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CPDD </a:t>
            </a:r>
            <a:r>
              <a:rPr lang="en-US" smtClean="0"/>
              <a:t>Package on Tsunami</a:t>
            </a:r>
            <a:r>
              <a:rPr lang="en-US" dirty="0"/>
              <a:t>, Japan 2011</a:t>
            </a:r>
            <a:endParaRPr lang="en-US" dirty="0"/>
          </a:p>
          <a:p>
            <a:r>
              <a:rPr lang="en-US" dirty="0">
                <a:hlinkClick r:id="rId1"/>
              </a:rPr>
              <a:t>http://www.theatlantic.com/infocus/2013/03/japan-earthquake-2-years-later-before-and-after/100469/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820738" y="3105150"/>
            <a:ext cx="5600700" cy="1219200"/>
          </a:xfrm>
        </p:spPr>
        <p:txBody>
          <a:bodyPr vert="horz">
            <a:normAutofit/>
          </a:bodyPr>
          <a:lstStyle/>
          <a:p>
            <a:pPr algn="ctr"/>
            <a:r>
              <a:rPr lang="en-US" dirty="0" smtClean="0"/>
              <a:t>Where is Japan?</a:t>
            </a:r>
            <a:endParaRPr dirty="0"/>
          </a:p>
        </p:txBody>
      </p:sp>
      <p:pic>
        <p:nvPicPr>
          <p:cNvPr id="5" name="Picture 4" descr="asia-political-ma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412" y="228600"/>
            <a:ext cx="8610600" cy="64039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 bwMode="auto">
          <a:xfrm>
            <a:off x="10254319" y="2616535"/>
            <a:ext cx="579438" cy="579437"/>
            <a:chOff x="7496175" y="2713038"/>
            <a:chExt cx="579438" cy="579437"/>
          </a:xfrm>
        </p:grpSpPr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7734300" y="2995613"/>
              <a:ext cx="46038" cy="460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 kern="12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604125" y="2849563"/>
              <a:ext cx="320675" cy="320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kern="120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496175" y="2713038"/>
              <a:ext cx="579438" cy="5794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kern="1200"/>
            </a:p>
          </p:txBody>
        </p:sp>
      </p:grpSp>
      <p:sp>
        <p:nvSpPr>
          <p:cNvPr id="8" name="Oval 7"/>
          <p:cNvSpPr/>
          <p:nvPr/>
        </p:nvSpPr>
        <p:spPr>
          <a:xfrm>
            <a:off x="9523412" y="2362200"/>
            <a:ext cx="1528763" cy="1595437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solidFill>
                <a:srgbClr val="FFFFFF"/>
              </a:solidFill>
              <a:latin typeface="Kidprint" charset="0"/>
              <a:ea typeface="MS PGothic" panose="020B060007020508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4412" y="5684720"/>
            <a:ext cx="7315198" cy="120589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happened in Japan in 2011?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8" descr="RTR2JV7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60324"/>
            <a:ext cx="8483600" cy="56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 to think about…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an earthquake?</a:t>
            </a:r>
            <a:endParaRPr lang="en-US" sz="2800" dirty="0" smtClean="0"/>
          </a:p>
          <a:p>
            <a:r>
              <a:rPr lang="en-US" sz="2800" dirty="0" smtClean="0"/>
              <a:t>What is a tsunami?</a:t>
            </a:r>
            <a:endParaRPr lang="en-US" sz="2800" dirty="0" smtClean="0"/>
          </a:p>
          <a:p>
            <a:r>
              <a:rPr lang="en-US" sz="2800" dirty="0" smtClean="0"/>
              <a:t>How was </a:t>
            </a:r>
            <a:r>
              <a:rPr lang="en-US" sz="2800" dirty="0"/>
              <a:t>J</a:t>
            </a:r>
            <a:r>
              <a:rPr lang="en-US" sz="2800" dirty="0" smtClean="0"/>
              <a:t>apan affected?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Earthquakes</a:t>
            </a:r>
            <a:endParaRPr lang="en-US" b="1" dirty="0"/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>
          <a:xfrm>
            <a:off x="1979612" y="1828800"/>
            <a:ext cx="9906000" cy="4876800"/>
          </a:xfrm>
        </p:spPr>
        <p:txBody>
          <a:bodyPr vert="horz">
            <a:noAutofit/>
          </a:bodyPr>
          <a:lstStyle/>
          <a:p>
            <a:pPr marL="690880" indent="-336550">
              <a:buFontTx/>
              <a:buNone/>
            </a:pPr>
            <a:r>
              <a:rPr lang="en-GB" sz="2800" dirty="0">
                <a:latin typeface="+mj-lt"/>
              </a:rPr>
              <a:t>An earthquake</a:t>
            </a:r>
            <a:endParaRPr lang="en-GB" sz="2800" dirty="0">
              <a:latin typeface="+mj-lt"/>
            </a:endParaRPr>
          </a:p>
          <a:p>
            <a:pPr marL="690880" indent="-336550"/>
            <a:r>
              <a:rPr lang="en-GB" sz="2800" dirty="0">
                <a:latin typeface="+mj-lt"/>
              </a:rPr>
              <a:t>is caused by natural movements of the </a:t>
            </a:r>
            <a:r>
              <a:rPr lang="en-GB" sz="2800" dirty="0" smtClean="0">
                <a:latin typeface="+mj-lt"/>
              </a:rPr>
              <a:t>earth’s surface.</a:t>
            </a:r>
            <a:endParaRPr lang="en-GB" sz="2800" dirty="0">
              <a:latin typeface="+mj-lt"/>
            </a:endParaRPr>
          </a:p>
          <a:p>
            <a:pPr marL="690880" indent="-336550"/>
            <a:r>
              <a:rPr lang="en-GB" sz="2800" dirty="0" smtClean="0">
                <a:latin typeface="+mj-lt"/>
              </a:rPr>
              <a:t>is </a:t>
            </a:r>
            <a:r>
              <a:rPr lang="en-GB" sz="2800" dirty="0">
                <a:latin typeface="+mj-lt"/>
              </a:rPr>
              <a:t>a trembling or shaking movement of the </a:t>
            </a:r>
            <a:r>
              <a:rPr lang="en-GB" sz="2800" dirty="0" smtClean="0">
                <a:latin typeface="+mj-lt"/>
              </a:rPr>
              <a:t>earth’s</a:t>
            </a:r>
            <a:r>
              <a:rPr lang="en-GB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surface.</a:t>
            </a:r>
            <a:endParaRPr lang="en-GB" sz="2800" dirty="0">
              <a:latin typeface="+mj-lt"/>
            </a:endParaRPr>
          </a:p>
          <a:p>
            <a:pPr marL="690880" indent="-336550">
              <a:buFontTx/>
              <a:buNone/>
            </a:pPr>
            <a:endParaRPr lang="en-GB" sz="2800" dirty="0">
              <a:latin typeface="+mj-lt"/>
            </a:endParaRPr>
          </a:p>
          <a:p>
            <a:pPr marL="690880" indent="-336550">
              <a:buFontTx/>
              <a:buNone/>
            </a:pPr>
            <a:r>
              <a:rPr lang="en-GB" sz="2800" dirty="0">
                <a:latin typeface="+mj-lt"/>
              </a:rPr>
              <a:t>Will it happen to Singapore? Why?</a:t>
            </a:r>
            <a:endParaRPr lang="en-GB" sz="2800" dirty="0">
              <a:latin typeface="+mj-lt"/>
            </a:endParaRPr>
          </a:p>
          <a:p>
            <a:pPr marL="690880" indent="-336550">
              <a:buFontTx/>
              <a:buNone/>
            </a:pPr>
            <a:r>
              <a:rPr lang="en-GB" sz="2800" dirty="0">
                <a:latin typeface="+mj-lt"/>
              </a:rPr>
              <a:t>No, as Singapore is located far away from </a:t>
            </a:r>
            <a:r>
              <a:rPr lang="en-GB" sz="2800" dirty="0" smtClean="0">
                <a:latin typeface="+mj-lt"/>
              </a:rPr>
              <a:t>the </a:t>
            </a:r>
            <a:endParaRPr lang="en-GB" sz="2800" dirty="0" smtClean="0">
              <a:latin typeface="+mj-lt"/>
            </a:endParaRPr>
          </a:p>
          <a:p>
            <a:pPr marL="690880" indent="-336550">
              <a:buFontTx/>
              <a:buNone/>
            </a:pPr>
            <a:r>
              <a:rPr lang="en-GB" sz="2800" dirty="0">
                <a:latin typeface="+mj-lt"/>
              </a:rPr>
              <a:t>e</a:t>
            </a:r>
            <a:r>
              <a:rPr lang="en-GB" sz="2800" dirty="0" smtClean="0">
                <a:latin typeface="+mj-lt"/>
              </a:rPr>
              <a:t>arthquake zones</a:t>
            </a:r>
            <a:r>
              <a:rPr lang="en-GB" sz="2800" dirty="0">
                <a:latin typeface="+mj-lt"/>
              </a:rPr>
              <a:t>.</a:t>
            </a:r>
            <a:endParaRPr lang="en-GB" sz="2800" dirty="0">
              <a:latin typeface="+mj-lt"/>
            </a:endParaRP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Tsunamis</a:t>
            </a:r>
            <a:endParaRPr lang="en-US" b="1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862330" indent="-571500">
              <a:buFontTx/>
              <a:buNone/>
            </a:pPr>
            <a:r>
              <a:rPr lang="en-GB" sz="2800" dirty="0">
                <a:latin typeface="+mj-lt"/>
              </a:rPr>
              <a:t>A Tsunami</a:t>
            </a:r>
            <a:endParaRPr lang="en-GB" sz="2800" dirty="0">
              <a:latin typeface="+mj-lt"/>
            </a:endParaRPr>
          </a:p>
          <a:p>
            <a:pPr marL="862330" indent="-571500"/>
            <a:r>
              <a:rPr lang="en-GB" sz="2800" dirty="0" smtClean="0">
                <a:latin typeface="+mj-lt"/>
              </a:rPr>
              <a:t>is </a:t>
            </a:r>
            <a:r>
              <a:rPr lang="en-GB" sz="2800" dirty="0">
                <a:latin typeface="+mj-lt"/>
              </a:rPr>
              <a:t>a tall water wave </a:t>
            </a:r>
            <a:endParaRPr lang="en-GB" sz="2800" dirty="0">
              <a:latin typeface="+mj-lt"/>
            </a:endParaRPr>
          </a:p>
          <a:p>
            <a:pPr marL="862330" indent="-571500"/>
            <a:r>
              <a:rPr lang="en-GB" sz="2800" dirty="0">
                <a:latin typeface="+mj-lt"/>
              </a:rPr>
              <a:t>can exceed 15 metres in height </a:t>
            </a:r>
            <a:endParaRPr lang="en-GB" sz="2800" dirty="0">
              <a:latin typeface="+mj-lt"/>
            </a:endParaRPr>
          </a:p>
          <a:p>
            <a:pPr marL="862330" indent="-571500"/>
            <a:r>
              <a:rPr lang="en-GB" sz="2800" dirty="0" smtClean="0">
                <a:latin typeface="+mj-lt"/>
              </a:rPr>
              <a:t>means </a:t>
            </a:r>
            <a:r>
              <a:rPr lang="en-GB" sz="2800" dirty="0">
                <a:latin typeface="+mj-lt"/>
              </a:rPr>
              <a:t>harbour wave in Japanese </a:t>
            </a:r>
            <a:endParaRPr lang="en-GB" sz="2800" dirty="0" smtClean="0">
              <a:latin typeface="+mj-lt"/>
            </a:endParaRPr>
          </a:p>
          <a:p>
            <a:pPr marL="862330" indent="-571500"/>
            <a:r>
              <a:rPr lang="en-GB" sz="2800" dirty="0" smtClean="0">
                <a:latin typeface="+mj-lt"/>
              </a:rPr>
              <a:t>is </a:t>
            </a:r>
            <a:r>
              <a:rPr lang="en-GB" sz="2800" dirty="0">
                <a:latin typeface="+mj-lt"/>
              </a:rPr>
              <a:t>usually caused by earthquake </a:t>
            </a:r>
            <a:r>
              <a:rPr lang="en-GB" sz="2800" dirty="0" smtClean="0">
                <a:latin typeface="+mj-lt"/>
              </a:rPr>
              <a:t>in the sea</a:t>
            </a:r>
            <a:endParaRPr lang="en-GB" sz="2800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TR2K0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0"/>
            <a:ext cx="7848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1412" y="4191000"/>
            <a:ext cx="10287000" cy="26593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 smtClean="0"/>
              <a:t>How did the ship end up inland? </a:t>
            </a:r>
            <a:endParaRPr lang="en-US" sz="3200" b="1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tsunami was so powerful that even a big ship was swept inland.</a:t>
            </a:r>
            <a:endParaRPr lang="en-US" sz="3000" dirty="0"/>
          </a:p>
          <a:p>
            <a:r>
              <a:rPr lang="en-US" sz="3000" dirty="0"/>
              <a:t>This also explains why several coastal towns were also practically damaged completely by the tsunami.</a:t>
            </a:r>
            <a:endParaRPr lang="en-US" sz="30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2517775"/>
            <a:ext cx="3657600" cy="39592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tsunami that hit Japan measured up to 10m in height.</a:t>
            </a:r>
            <a:endParaRPr lang="en-US" sz="2800" dirty="0"/>
          </a:p>
        </p:txBody>
      </p:sp>
      <p:pic>
        <p:nvPicPr>
          <p:cNvPr id="5" name="Picture 6" descr="RTR2JTXX.jpg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02" b="-26602"/>
          <a:stretch>
            <a:fillRect/>
          </a:stretch>
        </p:blipFill>
        <p:spPr bwMode="auto">
          <a:xfrm>
            <a:off x="5408611" y="609600"/>
            <a:ext cx="67802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4572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Impact of the Earthquake and Tsunami on Japan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pan Tsunami 2011 Updated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Japan Tsunami 2011 Updated.potx</Template>
  <TotalTime>0</TotalTime>
  <Words>1974</Words>
  <Application>WPS Presentation</Application>
  <PresentationFormat>Custom</PresentationFormat>
  <Paragraphs>83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Kidprint</vt:lpstr>
      <vt:lpstr>MS PGothic</vt:lpstr>
      <vt:lpstr>Century Gothic</vt:lpstr>
      <vt:lpstr>Microsoft YaHei</vt:lpstr>
      <vt:lpstr>Almonte Snow</vt:lpstr>
      <vt:lpstr>Japan Tsunami 2011 Updated</vt:lpstr>
      <vt:lpstr>Tsunami</vt:lpstr>
      <vt:lpstr>Where is Japan?</vt:lpstr>
      <vt:lpstr>PowerPoint 演示文稿</vt:lpstr>
      <vt:lpstr>Some questions to think about…</vt:lpstr>
      <vt:lpstr>Earthquakes</vt:lpstr>
      <vt:lpstr>Tsunamis</vt:lpstr>
      <vt:lpstr>PowerPoint 演示文稿</vt:lpstr>
      <vt:lpstr>PowerPoint 演示文稿</vt:lpstr>
      <vt:lpstr>Impact of the Earthquake and Tsunami on Japan</vt:lpstr>
      <vt:lpstr>Loss of Lives and Family Members  </vt:lpstr>
      <vt:lpstr>Damage to Houses and Roads  </vt:lpstr>
      <vt:lpstr>Damaged Nuclear Power Station  </vt:lpstr>
      <vt:lpstr>                         Checking for Harmful Radiation  </vt:lpstr>
      <vt:lpstr> Effects on Agriculture    </vt:lpstr>
      <vt:lpstr>Japan-Before &amp; After</vt:lpstr>
      <vt:lpstr>Japan-Before &amp; After</vt:lpstr>
      <vt:lpstr>Japan-Before &amp; After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Lyn</cp:lastModifiedBy>
  <cp:revision>2</cp:revision>
  <dcterms:created xsi:type="dcterms:W3CDTF">2017-05-12T09:29:32Z</dcterms:created>
  <dcterms:modified xsi:type="dcterms:W3CDTF">2017-05-12T09:29:47Z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  <property fmtid="{D5CDD505-2E9C-101B-9397-08002B2CF9AE}" pid="3" name="KSOProductBuildVer">
    <vt:lpwstr>1033-10.2.0.5811</vt:lpwstr>
  </property>
</Properties>
</file>